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3.jpg" ContentType="image/jpeg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media/image14.jpg" ContentType="image/jpeg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1" r:id="rId1"/>
  </p:sldMasterIdLst>
  <p:notesMasterIdLst>
    <p:notesMasterId r:id="rId10"/>
  </p:notesMasterIdLst>
  <p:handoutMasterIdLst>
    <p:handoutMasterId r:id="rId11"/>
  </p:handoutMasterIdLst>
  <p:sldIdLst>
    <p:sldId id="319" r:id="rId2"/>
    <p:sldId id="340" r:id="rId3"/>
    <p:sldId id="351" r:id="rId4"/>
    <p:sldId id="350" r:id="rId5"/>
    <p:sldId id="347" r:id="rId6"/>
    <p:sldId id="346" r:id="rId7"/>
    <p:sldId id="353" r:id="rId8"/>
    <p:sldId id="343" r:id="rId9"/>
  </p:sldIdLst>
  <p:sldSz cx="9144000" cy="6858000" type="screen4x3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rica Smith" initials="" lastIdx="1" clrIdx="0"/>
  <p:cmAuthor id="1" name="Alisha Sparks" initials="AS" lastIdx="16" clrIdx="1">
    <p:extLst>
      <p:ext uri="{19B8F6BF-5375-455C-9EA6-DF929625EA0E}">
        <p15:presenceInfo xmlns:p15="http://schemas.microsoft.com/office/powerpoint/2012/main" userId="S-1-5-21-1214440339-484763869-725345543-3978976" providerId="AD"/>
      </p:ext>
    </p:extLst>
  </p:cmAuthor>
  <p:cmAuthor id="2" name="Denisova, Ekaterina" initials="DE" lastIdx="1" clrIdx="2">
    <p:extLst>
      <p:ext uri="{19B8F6BF-5375-455C-9EA6-DF929625EA0E}">
        <p15:presenceInfo xmlns:p15="http://schemas.microsoft.com/office/powerpoint/2012/main" userId="S-1-5-21-1902519173-19032590-313593124-941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F940"/>
    <a:srgbClr val="3AA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88" autoAdjust="0"/>
    <p:restoredTop sz="91060" autoAdjust="0"/>
  </p:normalViewPr>
  <p:slideViewPr>
    <p:cSldViewPr snapToGrid="0" snapToObjects="1" showGuides="1">
      <p:cViewPr varScale="1">
        <p:scale>
          <a:sx n="81" d="100"/>
          <a:sy n="81" d="100"/>
        </p:scale>
        <p:origin x="132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6" d="100"/>
          <a:sy n="56" d="100"/>
        </p:scale>
        <p:origin x="-2496" y="-96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Change in</a:t>
            </a:r>
            <a:r>
              <a:rPr lang="en-US" baseline="0"/>
              <a:t> Teacher Comfort Level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Prop of Matter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SY 2013 - 2014</c:v>
                </c:pt>
                <c:pt idx="1">
                  <c:v>SY 2014 - 2015</c:v>
                </c:pt>
                <c:pt idx="2">
                  <c:v>SY 2015 - 2016</c:v>
                </c:pt>
                <c:pt idx="3">
                  <c:v>Summer 2016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1.06</c:v>
                </c:pt>
                <c:pt idx="1">
                  <c:v>0.8</c:v>
                </c:pt>
                <c:pt idx="2">
                  <c:v>2.34</c:v>
                </c:pt>
                <c:pt idx="3">
                  <c:v>2.2400000000000002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AC-4D40-85B4-BECD432B776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Force/Motion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SY 2013 - 2014</c:v>
                </c:pt>
                <c:pt idx="1">
                  <c:v>SY 2014 - 2015</c:v>
                </c:pt>
                <c:pt idx="2">
                  <c:v>SY 2015 - 2016</c:v>
                </c:pt>
                <c:pt idx="3">
                  <c:v>Summer 2016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1.3</c:v>
                </c:pt>
                <c:pt idx="1">
                  <c:v>1.1800000000000004</c:v>
                </c:pt>
                <c:pt idx="2">
                  <c:v>2.19</c:v>
                </c:pt>
                <c:pt idx="3">
                  <c:v>2.44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1AC-4D40-85B4-BECD432B776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Types of Interactions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SY 2013 - 2014</c:v>
                </c:pt>
                <c:pt idx="1">
                  <c:v>SY 2014 - 2015</c:v>
                </c:pt>
                <c:pt idx="2">
                  <c:v>SY 2015 - 2016</c:v>
                </c:pt>
                <c:pt idx="3">
                  <c:v>Summer 2016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1.33</c:v>
                </c:pt>
                <c:pt idx="1">
                  <c:v>0.7300000000000002</c:v>
                </c:pt>
                <c:pt idx="2">
                  <c:v>2.06</c:v>
                </c:pt>
                <c:pt idx="3">
                  <c:v>2.2599999999999998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1AC-4D40-85B4-BECD432B776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Energy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SY 2013 - 2014</c:v>
                </c:pt>
                <c:pt idx="1">
                  <c:v>SY 2014 - 2015</c:v>
                </c:pt>
                <c:pt idx="2">
                  <c:v>SY 2015 - 2016</c:v>
                </c:pt>
                <c:pt idx="3">
                  <c:v>Summer 2016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1.48</c:v>
                </c:pt>
                <c:pt idx="1">
                  <c:v>0.82000000000000017</c:v>
                </c:pt>
                <c:pt idx="2">
                  <c:v>1.9900000000000002</c:v>
                </c:pt>
                <c:pt idx="3">
                  <c:v>2.4899999999999998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1AC-4D40-85B4-BECD432B776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Cons of Energy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SY 2013 - 2014</c:v>
                </c:pt>
                <c:pt idx="1">
                  <c:v>SY 2014 - 2015</c:v>
                </c:pt>
                <c:pt idx="2">
                  <c:v>SY 2015 - 2016</c:v>
                </c:pt>
                <c:pt idx="3">
                  <c:v>Summer 2016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1.56</c:v>
                </c:pt>
                <c:pt idx="1">
                  <c:v>1.02</c:v>
                </c:pt>
                <c:pt idx="2">
                  <c:v>2.15</c:v>
                </c:pt>
                <c:pt idx="3">
                  <c:v>2.52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1AC-4D40-85B4-BECD432B776E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Waves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SY 2013 - 2014</c:v>
                </c:pt>
                <c:pt idx="1">
                  <c:v>SY 2014 - 2015</c:v>
                </c:pt>
                <c:pt idx="2">
                  <c:v>SY 2015 - 2016</c:v>
                </c:pt>
                <c:pt idx="3">
                  <c:v>Summer 2016</c:v>
                </c:pt>
              </c:strCache>
            </c:strRef>
          </c:cat>
          <c:val>
            <c:numRef>
              <c:f>Sheet1!$G$2:$G$5</c:f>
              <c:numCache>
                <c:formatCode>General</c:formatCode>
                <c:ptCount val="4"/>
                <c:pt idx="0">
                  <c:v>1.6700000000000004</c:v>
                </c:pt>
                <c:pt idx="1">
                  <c:v>1.43</c:v>
                </c:pt>
                <c:pt idx="2">
                  <c:v>1.82</c:v>
                </c:pt>
                <c:pt idx="3">
                  <c:v>2.12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1AC-4D40-85B4-BECD432B77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07346040"/>
        <c:axId val="507346432"/>
      </c:barChart>
      <c:catAx>
        <c:axId val="507346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346432"/>
        <c:crosses val="autoZero"/>
        <c:auto val="1"/>
        <c:lblAlgn val="ctr"/>
        <c:lblOffset val="100"/>
        <c:noMultiLvlLbl val="0"/>
      </c:catAx>
      <c:valAx>
        <c:axId val="507346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346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07-25T09:17:57.878" idx="1">
    <p:pos x="5126" y="768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4D08EA9B-297B-1F42-AB79-B4D50BAF5FDF}" type="datetimeFigureOut">
              <a:rPr lang="en-US" smtClean="0"/>
              <a:pPr/>
              <a:t>7/25/2017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B2FCDDF9-8E76-DC49-A6EE-DF938E7ADE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648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AA76AF03-D7D5-3147-81A9-7092EE221F86}" type="datetimeFigureOut">
              <a:rPr lang="en-US" smtClean="0"/>
              <a:pPr/>
              <a:t>7/25/2017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435003F6-9B22-DB48-93B5-F8E798E273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8796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8156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014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are significant</a:t>
            </a:r>
            <a:r>
              <a:rPr lang="en-US" baseline="0" dirty="0"/>
              <a:t> at the 0.05 level of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003F6-9B22-DB48-93B5-F8E798E2731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829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15544"/>
            <a:ext cx="9549154" cy="797354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63840" y="4252825"/>
            <a:ext cx="7315200" cy="1280160"/>
          </a:xfrm>
          <a:prstGeom prst="rect">
            <a:avLst/>
          </a:prstGeom>
          <a:solidFill>
            <a:schemeClr val="bg1"/>
          </a:solidFill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73365" y="5653000"/>
            <a:ext cx="7315200" cy="685800"/>
          </a:xfrm>
          <a:prstGeom prst="rect">
            <a:avLst/>
          </a:prstGeom>
          <a:solidFill>
            <a:schemeClr val="bg1"/>
          </a:solidFill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78165" y="449095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78165" y="572920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272B0FCE-6283-E14B-B5A9-9353538F9D51}" type="datetime2">
              <a:rPr lang="en-US" smtClean="0"/>
              <a:pPr/>
              <a:t>Tuesday, July 25, 2017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en-US" dirty="0"/>
              <a:t>Science Achievement in Baltimore Elementary Schools 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586CB6C9-7A1C-A14A-9476-C7E31885935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63840" y="425282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Rectangle 31"/>
          <p:cNvSpPr/>
          <p:nvPr/>
        </p:nvSpPr>
        <p:spPr>
          <a:xfrm>
            <a:off x="273365" y="565300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585A5-E67B-DE4B-B9A2-7E5EC0717502}" type="datetime2">
              <a:rPr lang="en-US" smtClean="0"/>
              <a:pPr/>
              <a:t>Tuesday, July 25,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1">
                <a:latin typeface="+mj-lt"/>
              </a:defRPr>
            </a:lvl1pPr>
          </a:lstStyle>
          <a:p>
            <a:r>
              <a:rPr lang="en-US" dirty="0"/>
              <a:t>Science Achievement in Baltimore Elementary Schools supported by the National Science Foundation under Grant No. DUE-1237992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B6C9-7A1C-A14A-9476-C7E31885935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745977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pic>
        <p:nvPicPr>
          <p:cNvPr id="7" name="Picture 2" descr="C:\Documents and Settings\cnewma13\Local Settings\Temporary Internet Files\Content.Outlook\SYH9ZF1Q\BCPSLogo.gif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52558" y="5964301"/>
            <a:ext cx="2234242" cy="515594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 userDrawn="1"/>
        </p:nvPicPr>
        <p:blipFill rotWithShape="1">
          <a:blip r:embed="rId3"/>
          <a:srcRect l="2084" t="6687" r="1840" b="8684"/>
          <a:stretch/>
        </p:blipFill>
        <p:spPr bwMode="auto">
          <a:xfrm>
            <a:off x="512233" y="6002866"/>
            <a:ext cx="1739900" cy="47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AA9F1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585A5-E67B-DE4B-B9A2-7E5EC0717502}" type="datetime2">
              <a:rPr lang="en-US" smtClean="0"/>
              <a:pPr/>
              <a:t>Tuesday, July 25,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52133" y="6002866"/>
            <a:ext cx="4200425" cy="719244"/>
          </a:xfrm>
        </p:spPr>
        <p:txBody>
          <a:bodyPr/>
          <a:lstStyle>
            <a:lvl1pPr>
              <a:defRPr b="0" i="1">
                <a:latin typeface="+mj-lt"/>
              </a:defRPr>
            </a:lvl1pPr>
          </a:lstStyle>
          <a:p>
            <a:r>
              <a:rPr lang="en-US" dirty="0"/>
              <a:t>Science Achievement in Baltimore Elementary Schools supported by the National Science Foundation under Grant No. DUE-1237992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B6C9-7A1C-A14A-9476-C7E31885935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783666"/>
          </a:xfrm>
        </p:spPr>
        <p:txBody>
          <a:bodyPr/>
          <a:lstStyle>
            <a:lvl1pPr>
              <a:defRPr>
                <a:solidFill>
                  <a:srgbClr val="73F940"/>
                </a:solidFill>
              </a:defRPr>
            </a:lvl1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7" name="Picture 2" descr="C:\Documents and Settings\cnewma13\Local Settings\Temporary Internet Files\Content.Outlook\SYH9ZF1Q\BCPSLogo.gif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52558" y="5964301"/>
            <a:ext cx="2234242" cy="515594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 userDrawn="1"/>
        </p:nvPicPr>
        <p:blipFill rotWithShape="1">
          <a:blip r:embed="rId3"/>
          <a:srcRect l="2084" t="6687" r="1840" b="8684"/>
          <a:stretch/>
        </p:blipFill>
        <p:spPr bwMode="auto">
          <a:xfrm>
            <a:off x="512233" y="6002866"/>
            <a:ext cx="1739900" cy="47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7/25/2017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1400" dirty="0" smtClean="0">
                <a:solidFill>
                  <a:srgbClr val="E3EDF0"/>
                </a:solidFill>
                <a:latin typeface="Gill Sans MT"/>
                <a:cs typeface="Gill Sans MT"/>
              </a:rPr>
              <a:t>‹#›</a:t>
            </a:fld>
            <a:endParaRPr sz="1400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773743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4816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745977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52558" y="6546270"/>
            <a:ext cx="2237289" cy="266707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3D07A6D-5113-7F4B-AE17-59CC9B43112D}" type="datetime2">
              <a:rPr lang="en-US" smtClean="0"/>
              <a:pPr/>
              <a:t>Tuesday, July 25, 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285474" y="5965177"/>
            <a:ext cx="4167084" cy="756933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1400" b="1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Science Achievement in Baltimore Elementary Schools supported by the National Science Foundation under Grant No. DUE-1237992 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498790"/>
            <a:ext cx="778419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86CB6C9-7A1C-A14A-9476-C7E31885935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pic>
        <p:nvPicPr>
          <p:cNvPr id="11" name="Picture 2" descr="C:\Documents and Settings\cnewma13\Local Settings\Temporary Internet Files\Content.Outlook\SYH9ZF1Q\BCPSLogo.gif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6452558" y="5964301"/>
            <a:ext cx="2234242" cy="515594"/>
          </a:xfrm>
          <a:prstGeom prst="rect">
            <a:avLst/>
          </a:prstGeom>
          <a:noFill/>
        </p:spPr>
      </p:pic>
      <p:pic>
        <p:nvPicPr>
          <p:cNvPr id="12" name="Picture 5"/>
          <p:cNvPicPr>
            <a:picLocks noChangeAspect="1" noChangeArrowheads="1"/>
          </p:cNvPicPr>
          <p:nvPr userDrawn="1"/>
        </p:nvPicPr>
        <p:blipFill rotWithShape="1">
          <a:blip r:embed="rId8"/>
          <a:srcRect l="2084" t="6687" r="1840" b="8684"/>
          <a:stretch/>
        </p:blipFill>
        <p:spPr bwMode="auto">
          <a:xfrm>
            <a:off x="512233" y="6002866"/>
            <a:ext cx="1739900" cy="47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209382995/2d22ff77fa" TargetMode="External"/><Relationship Id="rId2" Type="http://schemas.openxmlformats.org/officeDocument/2006/relationships/hyperlink" Target="https://vimeo.com/cityschools/review/206272623/9943c6b83b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4572000"/>
          </a:xfrm>
          <a:custGeom>
            <a:avLst/>
            <a:gdLst/>
            <a:ahLst/>
            <a:cxnLst/>
            <a:rect l="l" t="t" r="r" b="b"/>
            <a:pathLst>
              <a:path w="9144000" h="4572000">
                <a:moveTo>
                  <a:pt x="0" y="4572000"/>
                </a:moveTo>
                <a:lnTo>
                  <a:pt x="9144000" y="4572000"/>
                </a:lnTo>
                <a:lnTo>
                  <a:pt x="9144000" y="0"/>
                </a:lnTo>
                <a:lnTo>
                  <a:pt x="0" y="0"/>
                </a:lnTo>
                <a:lnTo>
                  <a:pt x="0" y="4572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0" y="4572000"/>
            <a:ext cx="5410200" cy="2286000"/>
          </a:xfrm>
          <a:custGeom>
            <a:avLst/>
            <a:gdLst/>
            <a:ahLst/>
            <a:cxnLst/>
            <a:rect l="l" t="t" r="r" b="b"/>
            <a:pathLst>
              <a:path w="9144000" h="2286000">
                <a:moveTo>
                  <a:pt x="0" y="0"/>
                </a:moveTo>
                <a:lnTo>
                  <a:pt x="9144000" y="0"/>
                </a:lnTo>
                <a:lnTo>
                  <a:pt x="914400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2400" b="1" dirty="0" smtClean="0"/>
              <a:t>Teachers Teach Teachers: </a:t>
            </a:r>
          </a:p>
          <a:p>
            <a:pPr algn="ctr"/>
            <a:r>
              <a:rPr lang="en-US" sz="2400" b="1" dirty="0" smtClean="0"/>
              <a:t>Physics </a:t>
            </a:r>
            <a:r>
              <a:rPr lang="en-US" sz="2400" b="1" dirty="0"/>
              <a:t>P</a:t>
            </a:r>
            <a:r>
              <a:rPr lang="en-US" sz="2400" b="1" dirty="0" smtClean="0"/>
              <a:t>rofessional Development for Elementary In-Service Teachers in an Urban District</a:t>
            </a:r>
          </a:p>
          <a:p>
            <a:pPr algn="ctr"/>
            <a:r>
              <a:rPr lang="en-US" sz="2400" dirty="0" smtClean="0"/>
              <a:t>Katya Denisova</a:t>
            </a:r>
          </a:p>
          <a:p>
            <a:pPr algn="ctr"/>
            <a:r>
              <a:rPr lang="en-US" sz="2400" dirty="0" smtClean="0"/>
              <a:t>Baltimore City Public Schools </a:t>
            </a:r>
            <a:endParaRPr sz="2400" dirty="0"/>
          </a:p>
        </p:txBody>
      </p:sp>
      <p:sp>
        <p:nvSpPr>
          <p:cNvPr id="5" name="object 5"/>
          <p:cNvSpPr/>
          <p:nvPr/>
        </p:nvSpPr>
        <p:spPr>
          <a:xfrm>
            <a:off x="5410200" y="4572000"/>
            <a:ext cx="3733800" cy="228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8089900" y="4546600"/>
            <a:ext cx="1054100" cy="1092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314960" y="4820167"/>
            <a:ext cx="5095240" cy="16372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1346200" algn="ctr">
              <a:lnSpc>
                <a:spcPts val="3400"/>
              </a:lnSpc>
            </a:pPr>
            <a:endParaRPr sz="2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7386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3AA9F1"/>
                </a:solidFill>
              </a:rPr>
              <a:t>NSF Math and Science Targeted Partnership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1">
                <a:latin typeface="+mj-lt"/>
              </a:defRPr>
            </a:lvl1pPr>
          </a:lstStyle>
          <a:p>
            <a:r>
              <a:rPr lang="en-US" dirty="0"/>
              <a:t>STEM Achievement in Baltimore Elementary Schools is supported by the National Science Foundation under Grant No. DUE-1237992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B6C9-7A1C-A14A-9476-C7E31885935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184935" y="1143000"/>
            <a:ext cx="6837568" cy="4745977"/>
          </a:xfrm>
        </p:spPr>
        <p:txBody>
          <a:bodyPr>
            <a:normAutofit/>
          </a:bodyPr>
          <a:lstStyle/>
          <a:p>
            <a:r>
              <a:rPr lang="en-US" dirty="0"/>
              <a:t>A program of the National Science Foundation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Leverage university expertise to improve K-12 STEM outcomes</a:t>
            </a:r>
          </a:p>
          <a:p>
            <a:pPr lvl="1"/>
            <a:r>
              <a:rPr lang="en-US" dirty="0"/>
              <a:t>Community Enterprise for STEM Learning</a:t>
            </a:r>
          </a:p>
          <a:p>
            <a:pPr lvl="2"/>
            <a:r>
              <a:rPr lang="en-US" dirty="0"/>
              <a:t>Expand the composition of partnerships in order to integrate necessary supports for students so they can learn mathematics, science, engineering, and/or computer science.  This involves attentiveness to aspects of their lives that reach beyond the school setting.</a:t>
            </a:r>
          </a:p>
          <a:p>
            <a:pPr lvl="1"/>
            <a:r>
              <a:rPr lang="en-US" dirty="0"/>
              <a:t>$7.4 million over </a:t>
            </a:r>
            <a:r>
              <a:rPr lang="en-US" dirty="0" smtClean="0"/>
              <a:t>6 </a:t>
            </a:r>
            <a:r>
              <a:rPr lang="en-US" dirty="0"/>
              <a:t>years</a:t>
            </a:r>
          </a:p>
          <a:p>
            <a:endParaRPr lang="en-US" dirty="0"/>
          </a:p>
        </p:txBody>
      </p:sp>
      <p:sp>
        <p:nvSpPr>
          <p:cNvPr id="8" name="object 8"/>
          <p:cNvSpPr/>
          <p:nvPr/>
        </p:nvSpPr>
        <p:spPr>
          <a:xfrm>
            <a:off x="0" y="2019300"/>
            <a:ext cx="2362200" cy="3289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9760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AA9F1"/>
                </a:solidFill>
              </a:rPr>
              <a:t>SABES Goal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1">
                <a:latin typeface="+mj-lt"/>
              </a:defRPr>
            </a:lvl1pPr>
          </a:lstStyle>
          <a:p>
            <a:r>
              <a:rPr lang="en-US" dirty="0"/>
              <a:t>STEM Achievement in Baltimore Elementary Schools is supported by the National Science Foundation under Grant No. DUE-1237992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B6C9-7A1C-A14A-9476-C7E31885935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995358" cy="474597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Target 3rd - 5th grade students and families in three high-need, urban neighborhoods and seek to improve STEM literacy by comprehensively engaging the community in STEM learning practices.</a:t>
            </a:r>
          </a:p>
          <a:p>
            <a:pPr lvl="1"/>
            <a:r>
              <a:rPr lang="en-US" dirty="0"/>
              <a:t>Address three clear needs</a:t>
            </a:r>
          </a:p>
          <a:p>
            <a:pPr lvl="2"/>
            <a:r>
              <a:rPr lang="en-US" dirty="0"/>
              <a:t>Need for increased student achievement in STEM</a:t>
            </a:r>
          </a:p>
          <a:p>
            <a:pPr lvl="2"/>
            <a:r>
              <a:rPr lang="en-US" dirty="0"/>
              <a:t>Need for professional development of teachers within a learning community</a:t>
            </a:r>
          </a:p>
          <a:p>
            <a:pPr lvl="2"/>
            <a:r>
              <a:rPr lang="en-US" dirty="0"/>
              <a:t>Need for broad participation throughout the community</a:t>
            </a:r>
          </a:p>
          <a:p>
            <a:endParaRPr lang="en-US" dirty="0"/>
          </a:p>
        </p:txBody>
      </p:sp>
      <p:sp>
        <p:nvSpPr>
          <p:cNvPr id="7" name="object 2"/>
          <p:cNvSpPr/>
          <p:nvPr/>
        </p:nvSpPr>
        <p:spPr>
          <a:xfrm>
            <a:off x="6452558" y="1557027"/>
            <a:ext cx="3388093" cy="3695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3735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304798"/>
            <a:ext cx="8229600" cy="58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dirty="0">
                <a:solidFill>
                  <a:srgbClr val="3AA9F1"/>
                </a:solidFill>
              </a:rPr>
              <a:t>SABES Components</a:t>
            </a:r>
            <a:endParaRPr lang="en" b="1" i="0" u="none" strike="noStrike" cap="none" baseline="0" dirty="0">
              <a:solidFill>
                <a:srgbClr val="F3F3F3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73" name="Shape 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614" y="1066800"/>
            <a:ext cx="4476749" cy="4869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Shape 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86363" y="1057276"/>
            <a:ext cx="4391385" cy="261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86363" y="3671669"/>
            <a:ext cx="4362904" cy="226489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304800" y="1143000"/>
            <a:ext cx="4177200" cy="47935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400" b="1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In-school:</a:t>
            </a:r>
          </a:p>
          <a:p>
            <a:pPr marL="457200" lvl="0" indent="-228600">
              <a:lnSpc>
                <a:spcPct val="150000"/>
              </a:lnSpc>
              <a:buClr>
                <a:srgbClr val="000000"/>
              </a:buClr>
              <a:buSzPct val="25000"/>
              <a:buNone/>
            </a:pPr>
            <a:r>
              <a:rPr lang="en" sz="20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(I) </a:t>
            </a:r>
            <a:r>
              <a:rPr lang="en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NGSS </a:t>
            </a:r>
            <a:r>
              <a:rPr lang="en" sz="2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" sz="2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aligned </a:t>
            </a:r>
            <a:r>
              <a:rPr lang="en" sz="2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curriculum </a:t>
            </a:r>
            <a:r>
              <a:rPr lang="en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grades 3-5 with adaptations for ELL students and students with special needs</a:t>
            </a:r>
          </a:p>
          <a:p>
            <a: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0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(II) STEM content academies for teachers</a:t>
            </a:r>
          </a:p>
          <a:p>
            <a: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(III) Instructional Coaching</a:t>
            </a:r>
            <a:endParaRPr lang="en" sz="2000" b="0" i="0" u="none" strike="noStrike" cap="none" baseline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0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(IV) Peer-Learning community for teachers with</a:t>
            </a:r>
            <a:r>
              <a:rPr lang="en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</a:t>
            </a:r>
            <a:r>
              <a:rPr lang="en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eer visits</a:t>
            </a:r>
            <a:endParaRPr lang="en" sz="2000" b="0" i="0" u="none" strike="noStrike" cap="none" baseline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Shape 77"/>
          <p:cNvSpPr txBox="1">
            <a:spLocks noGrp="1"/>
          </p:cNvSpPr>
          <p:nvPr>
            <p:ph type="body" idx="4294967295"/>
          </p:nvPr>
        </p:nvSpPr>
        <p:spPr>
          <a:xfrm>
            <a:off x="4881489" y="1143000"/>
            <a:ext cx="4015370" cy="26669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400" b="1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After-school:</a:t>
            </a:r>
          </a:p>
          <a:p>
            <a: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0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(I) STEM-focused, less-rigid curriculum from </a:t>
            </a:r>
            <a:r>
              <a:rPr lang="en" sz="2000" b="0" i="0" u="none" strike="noStrike" cap="none" baseline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NPASS2 </a:t>
            </a:r>
            <a:r>
              <a:rPr lang="en" sz="20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Engineering </a:t>
            </a:r>
            <a:r>
              <a:rPr lang="en" sz="2000" b="0" i="0" u="none" strike="noStrike" cap="none" baseline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Adventures</a:t>
            </a:r>
            <a:endParaRPr lang="en" sz="2000" b="0" i="0" u="none" strike="noStrike" cap="none" baseline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0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(II) Year-long mentoring programs</a:t>
            </a:r>
          </a:p>
        </p:txBody>
      </p:sp>
      <p:sp>
        <p:nvSpPr>
          <p:cNvPr id="78" name="Shape 78"/>
          <p:cNvSpPr txBox="1">
            <a:spLocks noGrp="1"/>
          </p:cNvSpPr>
          <p:nvPr>
            <p:ph type="body" idx="4294967295"/>
          </p:nvPr>
        </p:nvSpPr>
        <p:spPr>
          <a:xfrm>
            <a:off x="4781549" y="3714569"/>
            <a:ext cx="4155754" cy="2320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400" b="1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Community:</a:t>
            </a:r>
          </a:p>
          <a:p>
            <a: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0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(I) </a:t>
            </a:r>
            <a:r>
              <a:rPr lang="en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Annual STEM Showcases</a:t>
            </a:r>
            <a:endParaRPr lang="en" sz="2000" b="0" i="0" u="none" strike="noStrike" cap="none" baseline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0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(II) Meetings with community partners</a:t>
            </a:r>
          </a:p>
          <a:p>
            <a: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b="0" i="0" u="none" strike="noStrike" cap="none" baseline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2180492" y="5965177"/>
            <a:ext cx="4272066" cy="7569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2"/>
                </a:solidFill>
              </a:rPr>
              <a:t>STEM Achievement in Baltimore Elementary Schools is supported by the National Science Foundation under Grant No. DUE-1237992 </a:t>
            </a:r>
          </a:p>
        </p:txBody>
      </p:sp>
    </p:spTree>
    <p:extLst>
      <p:ext uri="{BB962C8B-B14F-4D97-AF65-F5344CB8AC3E}">
        <p14:creationId xmlns:p14="http://schemas.microsoft.com/office/powerpoint/2010/main" val="2020719013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304798"/>
            <a:ext cx="8229600" cy="58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dirty="0">
                <a:solidFill>
                  <a:srgbClr val="3AA9F1"/>
                </a:solidFill>
              </a:rPr>
              <a:t>SABES Components</a:t>
            </a:r>
            <a:endParaRPr lang="en" b="1" i="0" u="none" strike="noStrike" cap="none" baseline="0" dirty="0">
              <a:solidFill>
                <a:srgbClr val="F3F3F3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73" name="Shape 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614" y="1066800"/>
            <a:ext cx="4476749" cy="4869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Shape 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86363" y="1057276"/>
            <a:ext cx="4391385" cy="261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86363" y="3671669"/>
            <a:ext cx="4362904" cy="226489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304800" y="1143000"/>
            <a:ext cx="4177200" cy="47935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400" b="1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In-school:</a:t>
            </a:r>
          </a:p>
          <a:p>
            <a: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0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(I) </a:t>
            </a:r>
            <a:r>
              <a:rPr lang="en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NGSS –driven c</a:t>
            </a:r>
            <a:r>
              <a:rPr lang="en" sz="20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urriculum for grades 3-5 with adaptations for</a:t>
            </a:r>
            <a:r>
              <a:rPr lang="en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ELL students and students with special needs</a:t>
            </a:r>
            <a:endParaRPr lang="en" sz="2000" b="0" i="0" u="none" strike="noStrike" cap="none" baseline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0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(II) STEM content Academies for teachers</a:t>
            </a:r>
          </a:p>
          <a:p>
            <a: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(III) Instructional Coaching</a:t>
            </a:r>
            <a:endParaRPr lang="en" sz="2000" b="0" i="0" u="none" strike="noStrike" cap="none" baseline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0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(IV) Peer-Learning community for teachers with peer visits </a:t>
            </a:r>
          </a:p>
        </p:txBody>
      </p:sp>
      <p:sp>
        <p:nvSpPr>
          <p:cNvPr id="77" name="Shape 77"/>
          <p:cNvSpPr txBox="1">
            <a:spLocks noGrp="1"/>
          </p:cNvSpPr>
          <p:nvPr>
            <p:ph type="body" idx="4294967295"/>
          </p:nvPr>
        </p:nvSpPr>
        <p:spPr>
          <a:xfrm>
            <a:off x="4881489" y="1143000"/>
            <a:ext cx="4015370" cy="26669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400" b="1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After-school:</a:t>
            </a:r>
          </a:p>
          <a:p>
            <a: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0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(I) STEM-focused, less-rigid curriculum from NPASS2* and Engineering Adventures**</a:t>
            </a:r>
          </a:p>
          <a:p>
            <a: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0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(II) Year-long mentoring programs</a:t>
            </a:r>
          </a:p>
        </p:txBody>
      </p:sp>
      <p:sp>
        <p:nvSpPr>
          <p:cNvPr id="78" name="Shape 78"/>
          <p:cNvSpPr txBox="1">
            <a:spLocks noGrp="1"/>
          </p:cNvSpPr>
          <p:nvPr>
            <p:ph type="body" idx="4294967295"/>
          </p:nvPr>
        </p:nvSpPr>
        <p:spPr>
          <a:xfrm>
            <a:off x="4781549" y="3714569"/>
            <a:ext cx="4155754" cy="2320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400" b="1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Community:</a:t>
            </a:r>
          </a:p>
          <a:p>
            <a: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0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(I) </a:t>
            </a:r>
            <a:r>
              <a:rPr lang="en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Annual STEM Showcases</a:t>
            </a:r>
            <a:endParaRPr lang="en" sz="2000" b="0" i="0" u="none" strike="noStrike" cap="none" baseline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0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(II) Meetings with community partners</a:t>
            </a:r>
          </a:p>
          <a:p>
            <a: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b="0" i="0" u="none" strike="noStrike" cap="none" baseline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Footer Placeholder 4"/>
          <p:cNvSpPr txBox="1">
            <a:spLocks/>
          </p:cNvSpPr>
          <p:nvPr/>
        </p:nvSpPr>
        <p:spPr>
          <a:xfrm>
            <a:off x="2236763" y="5957341"/>
            <a:ext cx="4274430" cy="7529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2"/>
                </a:solidFill>
              </a:rPr>
              <a:t>STEM Achievement in Baltimore Elementary Schools is supported by the National Science Foundation under Grant No. DUE-1237992 </a:t>
            </a:r>
          </a:p>
        </p:txBody>
      </p:sp>
      <p:sp>
        <p:nvSpPr>
          <p:cNvPr id="11" name="Shape 95"/>
          <p:cNvSpPr/>
          <p:nvPr/>
        </p:nvSpPr>
        <p:spPr>
          <a:xfrm>
            <a:off x="444294" y="3501683"/>
            <a:ext cx="3766457" cy="1190172"/>
          </a:xfrm>
          <a:prstGeom prst="ellips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330690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Teacher PD: STEM Academies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Science Achievement in Baltimore Elementary Schools supported by the National Science Foundation under Grant No. DUE-1237992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B6C9-7A1C-A14A-9476-C7E31885935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sz="3200" dirty="0" smtClean="0">
              <a:hlinkClick r:id="rId2"/>
            </a:endParaRPr>
          </a:p>
          <a:p>
            <a:r>
              <a:rPr lang="en-US" sz="3200" dirty="0" smtClean="0">
                <a:hlinkClick r:id="rId2"/>
              </a:rPr>
              <a:t>Physical Science</a:t>
            </a:r>
          </a:p>
          <a:p>
            <a:pPr marL="0" indent="0">
              <a:buNone/>
            </a:pPr>
            <a:r>
              <a:rPr lang="en-US" sz="3200" dirty="0" smtClean="0">
                <a:hlinkClick r:id="rId2"/>
              </a:rPr>
              <a:t>STEM Academy </a:t>
            </a:r>
            <a:endParaRPr lang="en-US" sz="3200" dirty="0" smtClean="0"/>
          </a:p>
          <a:p>
            <a:endParaRPr lang="en-US" sz="3200" dirty="0" smtClean="0">
              <a:hlinkClick r:id="rId3"/>
            </a:endParaRPr>
          </a:p>
          <a:p>
            <a:r>
              <a:rPr lang="en-US" sz="3200" dirty="0" smtClean="0">
                <a:hlinkClick r:id="rId3"/>
              </a:rPr>
              <a:t>Advancing Elementary</a:t>
            </a:r>
          </a:p>
          <a:p>
            <a:pPr marL="0" indent="0">
              <a:buNone/>
            </a:pPr>
            <a:r>
              <a:rPr lang="en-US" sz="3200" dirty="0" smtClean="0">
                <a:hlinkClick r:id="rId3"/>
              </a:rPr>
              <a:t>STEM Teacher Identity</a:t>
            </a:r>
          </a:p>
          <a:p>
            <a:pPr marL="0" indent="0">
              <a:buNone/>
            </a:pPr>
            <a:r>
              <a:rPr lang="en-US" sz="3200" dirty="0" smtClean="0">
                <a:hlinkClick r:id="rId3"/>
              </a:rPr>
              <a:t>Through </a:t>
            </a:r>
            <a:r>
              <a:rPr lang="en-US" sz="3200" dirty="0">
                <a:hlinkClick r:id="rId3"/>
              </a:rPr>
              <a:t>M</a:t>
            </a:r>
            <a:r>
              <a:rPr lang="en-US" sz="3200" dirty="0" smtClean="0">
                <a:hlinkClick r:id="rId3"/>
              </a:rPr>
              <a:t>entoring </a:t>
            </a:r>
            <a:endParaRPr lang="en-US" sz="3200" dirty="0" smtClean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34" y="1606093"/>
            <a:ext cx="4067666" cy="305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2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Data Sample (2013-2016): How comfortable are you teaching these topics? 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Science Achievement in Baltimore Elementary Schools supported by the National Science Foundation under Grant No. DUE-1237992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B6C9-7A1C-A14A-9476-C7E31885935A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036958328"/>
              </p:ext>
            </p:extLst>
          </p:nvPr>
        </p:nvGraphicFramePr>
        <p:xfrm>
          <a:off x="612648" y="1423448"/>
          <a:ext cx="7814915" cy="4317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7691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5599"/>
            <a:ext cx="8229600" cy="1002937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3AA9F1"/>
                </a:solidFill>
              </a:rPr>
              <a:t>Questions? Comments?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STEM Achievement in Baltimore Elementary Schools is supported by the National Science Foundation under Grant No. DUE-1237992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B6C9-7A1C-A14A-9476-C7E31885935A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765" y="1219200"/>
            <a:ext cx="4569991" cy="3041715"/>
          </a:xfrm>
        </p:spPr>
      </p:pic>
      <p:sp>
        <p:nvSpPr>
          <p:cNvPr id="5" name="TextBox 4"/>
          <p:cNvSpPr txBox="1"/>
          <p:nvPr/>
        </p:nvSpPr>
        <p:spPr>
          <a:xfrm>
            <a:off x="334513" y="4326903"/>
            <a:ext cx="3233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Please email</a:t>
            </a:r>
          </a:p>
          <a:p>
            <a:pPr algn="ctr"/>
            <a:r>
              <a:rPr lang="en-US" b="1" dirty="0" smtClean="0"/>
              <a:t>Katya Denisova at</a:t>
            </a:r>
          </a:p>
          <a:p>
            <a:pPr algn="ctr"/>
            <a:r>
              <a:rPr lang="en-US" b="1" dirty="0" smtClean="0"/>
              <a:t>eddenisova@bcps.k12.md.us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400541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ＭＳ 明朝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12550</TotalTime>
  <Words>504</Words>
  <Application>Microsoft Office PowerPoint</Application>
  <PresentationFormat>On-screen Show (4:3)</PresentationFormat>
  <Paragraphs>69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Bookman Old Style</vt:lpstr>
      <vt:lpstr>Calibri</vt:lpstr>
      <vt:lpstr>Droid Sans</vt:lpstr>
      <vt:lpstr>Gill Sans MT</vt:lpstr>
      <vt:lpstr>Wingdings</vt:lpstr>
      <vt:lpstr>Wingdings 3</vt:lpstr>
      <vt:lpstr>Origin</vt:lpstr>
      <vt:lpstr>PowerPoint Presentation</vt:lpstr>
      <vt:lpstr>NSF Math and Science Targeted Partnership</vt:lpstr>
      <vt:lpstr>SABES Goal</vt:lpstr>
      <vt:lpstr>SABES Components</vt:lpstr>
      <vt:lpstr>SABES Components</vt:lpstr>
      <vt:lpstr>Teacher PD: STEM Academies </vt:lpstr>
      <vt:lpstr>Data Sample (2013-2016): How comfortable are you teaching these topics? </vt:lpstr>
      <vt:lpstr>Questions? Comments?</vt:lpstr>
    </vt:vector>
  </TitlesOfParts>
  <Company>Johns Hopkins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SABES Program Science Achievement in Baltimore Elementary Schools</dc:title>
  <dc:creator>Michael Falk</dc:creator>
  <cp:lastModifiedBy>Denisova, Ekaterina</cp:lastModifiedBy>
  <cp:revision>172</cp:revision>
  <cp:lastPrinted>2015-11-04T14:42:21Z</cp:lastPrinted>
  <dcterms:created xsi:type="dcterms:W3CDTF">2011-01-26T14:01:39Z</dcterms:created>
  <dcterms:modified xsi:type="dcterms:W3CDTF">2017-07-25T13:44:17Z</dcterms:modified>
</cp:coreProperties>
</file>